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60" r:id="rId4"/>
    <p:sldId id="265" r:id="rId5"/>
    <p:sldId id="258" r:id="rId6"/>
    <p:sldId id="264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027"/>
    <a:srgbClr val="000000"/>
    <a:srgbClr val="254A7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88720"/>
  </p:normalViewPr>
  <p:slideViewPr>
    <p:cSldViewPr snapToGrid="0">
      <p:cViewPr>
        <p:scale>
          <a:sx n="47" d="100"/>
          <a:sy n="47" d="100"/>
        </p:scale>
        <p:origin x="3824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C409E-ECD6-ED43-9B7D-3C43D7A02D84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62E5B-5836-1848-8989-390100A75A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72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62E5B-5836-1848-8989-390100A75A6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64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NaviSight is your hands-free, eyes-free transit guide.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62E5B-5836-1848-8989-390100A75A6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979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6170-B859-960A-0702-FC41653B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B29F7-353D-E335-A719-7EE1BB77A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9BF3F-F05A-1991-36DB-EFE687841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Then, you will be guided through the streets to your station using voice instructions and vibrations.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92783-331D-122E-EFCA-1E92C56FB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62E5B-5836-1848-8989-390100A75A6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988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6170-B859-960A-0702-FC41653B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B29F7-353D-E335-A719-7EE1BB77A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9BF3F-F05A-1991-36DB-EFE687841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Then, you will be guided through the streets to your station using voice instructions and vibrations.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92783-331D-122E-EFCA-1E92C56FB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62E5B-5836-1848-8989-390100A75A6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325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6170-B859-960A-0702-FC41653B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B29F7-353D-E335-A719-7EE1BB77A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9BF3F-F05A-1991-36DB-EFE687841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start navigation, say “Hey Navi,” tap the Eye icon, or bring your phone to your ear. The app includes colourful icons and minimal text for users who prefer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92783-331D-122E-EFCA-1E92C56FB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62E5B-5836-1848-8989-390100A75A6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979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6170-B859-960A-0702-FC41653B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B29F7-353D-E335-A719-7EE1BB77A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9BF3F-F05A-1991-36DB-EFE687841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the station, AR navigation activates either on the glasses or the app. </a:t>
            </a:r>
            <a:r>
              <a:rPr lang="en-CA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Navisight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the camera and microphone to analyze the surroundings to better guide you.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92783-331D-122E-EFCA-1E92C56FB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62E5B-5836-1848-8989-390100A75A6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8783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89D2C-6183-EB52-D8FF-5F46D41B7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95F595-0283-7BC8-0535-82068B8C3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36EDE-10FC-2F1D-1FF2-749831666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the station, AR navigation activates either on the glasses or the app. </a:t>
            </a:r>
            <a:r>
              <a:rPr lang="en-CA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Navisight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the camera and microphone to analyze the surroundings to better guide you.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B502E-ABFE-E43F-E6C2-B55AD9CB6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62E5B-5836-1848-8989-390100A75A6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2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42F71-597A-3BE5-730E-5C1E4F053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3A347-5B75-B7CD-2E42-DDA1A251E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5EEB2-3B62-8F1A-6AC2-7D51D7C20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the station, AR navigation activates either on the glasses or the app. </a:t>
            </a:r>
            <a:r>
              <a:rPr lang="en-CA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Navisight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the camera and microphone to analyze the surroundings to better guide you.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FBCA2-0246-E095-AF0A-828336BBA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62E5B-5836-1848-8989-390100A75A6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6606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A4F1F-F32E-0E25-AED9-5518186B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BAFA7-F7DF-4E3E-1593-BFD6E7A8A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D630F-4508-6FA0-AE14-9D9D3600E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NaviSight is your hands-free, eyes-free transit guide.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1497D-F81D-E563-EF0D-449C24784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62E5B-5836-1848-8989-390100A75A6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307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187B-6DB2-B9AD-5170-4737E2D80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F30A2-C43B-B1B9-1BE6-8A50B1A51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CBDD2-6D24-4829-3447-5AF6D2931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63598-2562-A5B9-5318-416D40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9C3DE-1D62-B77B-E418-C500DB05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104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4A27-08F5-D8B4-A42B-0EC6C1303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F384B-D25B-B573-CD4D-2221BD4F4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36770-0A8F-C95E-BAC5-6590E8171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59D75-53F4-B6C7-C557-87BB8F3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02A1-3CD0-E9AC-741F-21FE918D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722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587A76-AD89-B8A7-568D-18F515045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A6B25-E84A-A197-76AE-8C0304FB7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56CF9-D99D-DC0F-B6A5-5BFC8114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BE8A7-C066-8A1D-0F0F-833A37FC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76832-F3EF-63C1-F5DF-E25C024D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647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477C-4EF6-3FA1-FE54-73EDC17E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45680-9DAC-DC19-2094-37613F99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5926B-2D17-C6C6-3012-11C373FF1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2D947-614B-FC16-6AE3-4959A440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4AB03-44F3-CFFE-8E73-16F1F20A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558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8302-507E-0BB8-F202-09605AE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3CE68-2E23-1CFD-69E9-F7B0BF498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022A6-C288-EC8B-7607-71D8F6D9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DE773-67AF-71EC-AF1E-7B566C970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EC8A3-3F34-B89D-5DE5-490E9B8A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708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138-F04B-26B5-1A55-D3A07870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AB767-9EE3-F986-B4C3-6F5646450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7DBE7-6DD9-B278-CB14-D1A3D3110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2C4F2-8E20-E2D6-FC1F-CCDC53B9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DE9E4-7A23-EF76-3FDD-CCA1BD41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41E3F-89B1-35D9-A230-91EB9FC6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29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45D03-A7E0-F885-C134-10DCBF6B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08738-8E0F-77E2-EF93-3EC3CC565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8073A-F904-882D-58C6-4E4A4AA3C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A88D6-2183-50F4-F455-86D124201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25857-C4A6-DF3C-0890-CADAA9F3AF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5AF93-A956-21D6-B598-488853CB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E6C29B-C1F7-19DB-27D4-CECFFEA8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4DC92-9C4C-FD55-753B-5BA7AF5B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979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C0AB-C7AC-2299-8E1B-261D3482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EDBEA-E226-D656-9AB4-D0754D93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BDB18-4C45-B9C6-DD09-6D812261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84A94-CB52-BC05-405F-BB8144D7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95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F0D79-EB5E-A3F6-A33A-8A9EC806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C9EF99-2A47-6C1E-3571-C03DBBBE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19126-6883-7074-444B-55423197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18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0754-CFD3-2358-DF8F-B4889C64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67B05-62CB-3C92-B06E-A414EE26E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61398-2D58-52ED-CE3F-3607349B2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83264-16BA-1B7F-6B7A-470E80D0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5F385-46AD-DBF2-4BA3-0DC36846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341E5-B7DD-BD35-E6C9-1208E602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023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6500-2CA7-BDC5-C1F4-3734B688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EABF1-9FEF-95FE-28FC-9B1790966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A2612-BEF2-E8CD-F460-DA8260F39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3FAB2-5A36-EAFF-1320-477E4E3D2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114E4-500C-BCF5-8274-63427350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A4F22-1787-4ECD-A2B5-C937A9F4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283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28FA18-C9F8-1C33-6692-4884D7B9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8AAF5-578B-A42A-78F8-2AF3B7A55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B1090-8EE6-3AA2-8695-11C75FAC8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EFC97A-6EF7-294B-A343-7831023347E2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FFA41-5079-9675-C074-07CA6AD48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A5DE8-CE39-83ED-02D9-10F1711A5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4E0A9D-F36F-A045-AB35-3289F8485A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394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1C40D-E36E-1C1C-EC60-E9A0C8D6A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4A89BA-3417-21D3-5A31-3887AE43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578" y="-9582742"/>
            <a:ext cx="3919514" cy="8185716"/>
          </a:xfrm>
          <a:prstGeom prst="roundRect">
            <a:avLst>
              <a:gd name="adj" fmla="val 16545"/>
            </a:avLst>
          </a:prstGeom>
          <a:effectLst>
            <a:softEdge rad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16F1529-D8E7-133B-7AC5-6F99C6C33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665" y="8728519"/>
            <a:ext cx="12192000" cy="1737795"/>
          </a:xfrm>
        </p:spPr>
        <p:txBody>
          <a:bodyPr>
            <a:noAutofit/>
          </a:bodyPr>
          <a:lstStyle/>
          <a:p>
            <a:r>
              <a:rPr lang="en-CA" sz="165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PackPal</a:t>
            </a:r>
          </a:p>
        </p:txBody>
      </p:sp>
    </p:spTree>
    <p:extLst>
      <p:ext uri="{BB962C8B-B14F-4D97-AF65-F5344CB8AC3E}">
        <p14:creationId xmlns:p14="http://schemas.microsoft.com/office/powerpoint/2010/main" val="370088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D673-DEE9-1896-BFA4-9FC505825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665" y="3948185"/>
            <a:ext cx="12192000" cy="1737795"/>
          </a:xfrm>
        </p:spPr>
        <p:txBody>
          <a:bodyPr>
            <a:noAutofit/>
          </a:bodyPr>
          <a:lstStyle/>
          <a:p>
            <a:r>
              <a:rPr lang="en-CA" sz="165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PackPal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84DCD-11DE-15D6-76A8-9D04D705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578" y="-4258991"/>
            <a:ext cx="3919514" cy="8185716"/>
          </a:xfrm>
          <a:prstGeom prst="roundRect">
            <a:avLst>
              <a:gd name="adj" fmla="val 16545"/>
            </a:avLst>
          </a:prstGeom>
          <a:effectLst>
            <a:softEdge rad="0"/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592C74-0AFA-0F12-0EB5-53E63BF73D8D}"/>
              </a:ext>
            </a:extLst>
          </p:cNvPr>
          <p:cNvSpPr txBox="1">
            <a:spLocks/>
          </p:cNvSpPr>
          <p:nvPr/>
        </p:nvSpPr>
        <p:spPr>
          <a:xfrm>
            <a:off x="-9455692" y="929388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31B281-9F1B-17DD-73AD-A5EF4B80E707}"/>
              </a:ext>
            </a:extLst>
          </p:cNvPr>
          <p:cNvSpPr txBox="1">
            <a:spLocks/>
          </p:cNvSpPr>
          <p:nvPr/>
        </p:nvSpPr>
        <p:spPr>
          <a:xfrm>
            <a:off x="-9360975" y="2436479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Travellers often forget essentials or overpack due to: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Rushing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Didn’t check the weather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Booked Late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Didn’t Have time</a:t>
            </a:r>
          </a:p>
        </p:txBody>
      </p:sp>
      <p:pic>
        <p:nvPicPr>
          <p:cNvPr id="12" name="Picture 2" descr="white airplane flying in the sky during daytime">
            <a:extLst>
              <a:ext uri="{FF2B5EF4-FFF2-40B4-BE49-F238E27FC236}">
                <a16:creationId xmlns:a16="http://schemas.microsoft.com/office/drawing/2014/main" id="{19B4115A-CEF6-D1E6-F54C-4C99956AE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2" t="35718" r="35939" b="22974"/>
          <a:stretch>
            <a:fillRect/>
          </a:stretch>
        </p:blipFill>
        <p:spPr bwMode="auto">
          <a:xfrm>
            <a:off x="16205879" y="-1080676"/>
            <a:ext cx="2164526" cy="216135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BF2B624-0AAC-9F43-885E-7608EB4DF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23974" t="11044" r="22566" b="8883"/>
          <a:stretch>
            <a:fillRect/>
          </a:stretch>
        </p:blipFill>
        <p:spPr bwMode="auto">
          <a:xfrm>
            <a:off x="14473630" y="2181649"/>
            <a:ext cx="2164526" cy="216135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C0FDB40-B412-4E94-3AC3-F7CC05BA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t="16738" b="16738"/>
          <a:stretch/>
        </p:blipFill>
        <p:spPr bwMode="auto">
          <a:xfrm>
            <a:off x="17064861" y="5307764"/>
            <a:ext cx="2164526" cy="216135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4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A4D88-B441-DEA6-2476-D5065CD6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4A1042-8246-5B53-87CC-CBFB54A9FFB1}"/>
              </a:ext>
            </a:extLst>
          </p:cNvPr>
          <p:cNvSpPr txBox="1">
            <a:spLocks/>
          </p:cNvSpPr>
          <p:nvPr/>
        </p:nvSpPr>
        <p:spPr>
          <a:xfrm>
            <a:off x="962928" y="929388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51A03-BEE0-3C92-ACB9-093D6F9D7E23}"/>
              </a:ext>
            </a:extLst>
          </p:cNvPr>
          <p:cNvSpPr txBox="1">
            <a:spLocks/>
          </p:cNvSpPr>
          <p:nvPr/>
        </p:nvSpPr>
        <p:spPr>
          <a:xfrm>
            <a:off x="1057645" y="2436479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Travellers often forget essentials or overpack due to: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Rushing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Didn’t check the weather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Booked Late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Didn’t Have time</a:t>
            </a:r>
          </a:p>
        </p:txBody>
      </p:sp>
      <p:pic>
        <p:nvPicPr>
          <p:cNvPr id="1026" name="Picture 2" descr="white airplane flying in the sky during daytime">
            <a:extLst>
              <a:ext uri="{FF2B5EF4-FFF2-40B4-BE49-F238E27FC236}">
                <a16:creationId xmlns:a16="http://schemas.microsoft.com/office/drawing/2014/main" id="{E52FA9E1-5FA7-B510-0CD1-9AFE86EDE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2" t="35718" r="35939" b="22974"/>
          <a:stretch>
            <a:fillRect/>
          </a:stretch>
        </p:blipFill>
        <p:spPr bwMode="auto">
          <a:xfrm>
            <a:off x="8880554" y="917488"/>
            <a:ext cx="2164526" cy="216135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B329703-B35A-D43E-D4B6-B260FD64F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3974" t="11044" r="22566" b="8883"/>
          <a:stretch>
            <a:fillRect/>
          </a:stretch>
        </p:blipFill>
        <p:spPr bwMode="auto">
          <a:xfrm>
            <a:off x="7237580" y="2564930"/>
            <a:ext cx="2164526" cy="216135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51D563C-61CB-3039-2E5D-D40B8079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16738" b="16738"/>
          <a:stretch/>
        </p:blipFill>
        <p:spPr bwMode="auto">
          <a:xfrm>
            <a:off x="8969829" y="4139336"/>
            <a:ext cx="2164526" cy="216135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168A75-A50A-4C43-BDCF-32AD1D52A7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" r="276"/>
          <a:stretch/>
        </p:blipFill>
        <p:spPr>
          <a:xfrm>
            <a:off x="8035789" y="8549459"/>
            <a:ext cx="2787108" cy="5820741"/>
          </a:xfrm>
          <a:prstGeom prst="roundRect">
            <a:avLst>
              <a:gd name="adj" fmla="val 16545"/>
            </a:avLst>
          </a:prstGeom>
          <a:effectLst>
            <a:softEdge rad="0"/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AD4D4E-C8CC-01B1-A0DB-CCF573A9A329}"/>
              </a:ext>
            </a:extLst>
          </p:cNvPr>
          <p:cNvSpPr txBox="1">
            <a:spLocks/>
          </p:cNvSpPr>
          <p:nvPr/>
        </p:nvSpPr>
        <p:spPr>
          <a:xfrm>
            <a:off x="-11553772" y="1081788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Solution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45457BA-C2DC-08B9-A7D2-5E2AA1F7FECE}"/>
              </a:ext>
            </a:extLst>
          </p:cNvPr>
          <p:cNvSpPr txBox="1">
            <a:spLocks/>
          </p:cNvSpPr>
          <p:nvPr/>
        </p:nvSpPr>
        <p:spPr>
          <a:xfrm>
            <a:off x="-11459055" y="2588879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PackPal creates personalized lists using on device AI: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Fast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Accurate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Personal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4B9BA6-1F2C-31CA-2E6B-8735C8846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665" y="5998655"/>
            <a:ext cx="12192000" cy="1737795"/>
          </a:xfrm>
        </p:spPr>
        <p:txBody>
          <a:bodyPr>
            <a:noAutofit/>
          </a:bodyPr>
          <a:lstStyle/>
          <a:p>
            <a:r>
              <a:rPr lang="en-CA" sz="28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PackPal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A4959C-1C8A-CFAC-D938-1A5779EAD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6578" y="-10244155"/>
            <a:ext cx="3919514" cy="8185716"/>
          </a:xfrm>
          <a:prstGeom prst="roundRect">
            <a:avLst>
              <a:gd name="adj" fmla="val 16545"/>
            </a:avLst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5892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A4D88-B441-DEA6-2476-D5065CD6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4A1042-8246-5B53-87CC-CBFB54A9FFB1}"/>
              </a:ext>
            </a:extLst>
          </p:cNvPr>
          <p:cNvSpPr txBox="1">
            <a:spLocks/>
          </p:cNvSpPr>
          <p:nvPr/>
        </p:nvSpPr>
        <p:spPr>
          <a:xfrm>
            <a:off x="962928" y="929388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51A03-BEE0-3C92-ACB9-093D6F9D7E23}"/>
              </a:ext>
            </a:extLst>
          </p:cNvPr>
          <p:cNvSpPr txBox="1">
            <a:spLocks/>
          </p:cNvSpPr>
          <p:nvPr/>
        </p:nvSpPr>
        <p:spPr>
          <a:xfrm>
            <a:off x="1057645" y="2436479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PackPal creates personalized lists using on device AI: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Fast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Accurate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Personal</a:t>
            </a:r>
          </a:p>
        </p:txBody>
      </p:sp>
      <p:pic>
        <p:nvPicPr>
          <p:cNvPr id="1026" name="Picture 2" descr="white airplane flying in the sky during daytime">
            <a:extLst>
              <a:ext uri="{FF2B5EF4-FFF2-40B4-BE49-F238E27FC236}">
                <a16:creationId xmlns:a16="http://schemas.microsoft.com/office/drawing/2014/main" id="{E52FA9E1-5FA7-B510-0CD1-9AFE86EDE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2" t="35718" r="35939" b="22974"/>
          <a:stretch>
            <a:fillRect/>
          </a:stretch>
        </p:blipFill>
        <p:spPr bwMode="auto">
          <a:xfrm>
            <a:off x="8880554" y="-3040728"/>
            <a:ext cx="2164526" cy="216135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B329703-B35A-D43E-D4B6-B260FD64F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3974" t="11044" r="22566" b="8883"/>
          <a:stretch>
            <a:fillRect/>
          </a:stretch>
        </p:blipFill>
        <p:spPr bwMode="auto">
          <a:xfrm>
            <a:off x="12736506" y="2577456"/>
            <a:ext cx="2164526" cy="216135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51D563C-61CB-3039-2E5D-D40B8079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16738" b="16738"/>
          <a:stretch/>
        </p:blipFill>
        <p:spPr bwMode="auto">
          <a:xfrm>
            <a:off x="8969829" y="7972292"/>
            <a:ext cx="2164526" cy="216135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A2928-C246-C760-7371-36C5C87507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" r="276"/>
          <a:stretch/>
        </p:blipFill>
        <p:spPr>
          <a:xfrm>
            <a:off x="8035789" y="518629"/>
            <a:ext cx="2787108" cy="5820741"/>
          </a:xfrm>
          <a:prstGeom prst="roundRect">
            <a:avLst>
              <a:gd name="adj" fmla="val 16545"/>
            </a:avLst>
          </a:prstGeom>
          <a:effectLst>
            <a:softEdge rad="0"/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4CF3811-E6B5-3C75-7D5D-F440BBD89B85}"/>
              </a:ext>
            </a:extLst>
          </p:cNvPr>
          <p:cNvSpPr txBox="1">
            <a:spLocks/>
          </p:cNvSpPr>
          <p:nvPr/>
        </p:nvSpPr>
        <p:spPr>
          <a:xfrm>
            <a:off x="1115328" y="-2443294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9CD5D4-B97D-BF5D-C0EC-E07173057CAD}"/>
              </a:ext>
            </a:extLst>
          </p:cNvPr>
          <p:cNvSpPr txBox="1">
            <a:spLocks/>
          </p:cNvSpPr>
          <p:nvPr/>
        </p:nvSpPr>
        <p:spPr>
          <a:xfrm>
            <a:off x="1210045" y="7836747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Travellers often forget essentials or overpack due to: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Rushing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Didn’t check the weather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Booked Late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Didn’t Have 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2107C4-128D-31B2-6FC0-F47CA9034D3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471159" y="0"/>
            <a:ext cx="3048000" cy="6365602"/>
          </a:xfrm>
          <a:prstGeom prst="roundRect">
            <a:avLst>
              <a:gd name="adj" fmla="val 16545"/>
            </a:avLst>
          </a:prstGeom>
          <a:effectLst>
            <a:softEdge rad="0"/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1C31655-A889-023F-D1ED-9ADDD2B01BCF}"/>
              </a:ext>
            </a:extLst>
          </p:cNvPr>
          <p:cNvSpPr txBox="1">
            <a:spLocks/>
          </p:cNvSpPr>
          <p:nvPr/>
        </p:nvSpPr>
        <p:spPr>
          <a:xfrm>
            <a:off x="13818769" y="2577456"/>
            <a:ext cx="4346671" cy="1737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44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How it works:</a:t>
            </a:r>
            <a:endParaRPr lang="en-CA" sz="40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/>
            <a:endParaRPr lang="en-CA" sz="1400" dirty="0">
              <a:solidFill>
                <a:srgbClr val="FF9027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9027"/>
                </a:solidFill>
                <a:latin typeface="Poppins Medium" pitchFamily="2" charset="77"/>
                <a:cs typeface="Poppins Medium" pitchFamily="2" charset="77"/>
              </a:rPr>
              <a:t>Weather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9027"/>
                </a:solidFill>
                <a:latin typeface="Poppins Medium" pitchFamily="2" charset="77"/>
                <a:cs typeface="Poppins Medium" pitchFamily="2" charset="77"/>
              </a:rPr>
              <a:t>Duration</a:t>
            </a:r>
            <a:endParaRPr lang="en-CA" sz="3200" u="sng" dirty="0">
              <a:solidFill>
                <a:srgbClr val="FF9027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9027"/>
                </a:solidFill>
                <a:latin typeface="Poppins Medium" pitchFamily="2" charset="77"/>
                <a:cs typeface="Poppins Medium" pitchFamily="2" charset="77"/>
              </a:rPr>
              <a:t>Occasion</a:t>
            </a:r>
          </a:p>
        </p:txBody>
      </p:sp>
    </p:spTree>
    <p:extLst>
      <p:ext uri="{BB962C8B-B14F-4D97-AF65-F5344CB8AC3E}">
        <p14:creationId xmlns:p14="http://schemas.microsoft.com/office/powerpoint/2010/main" val="103164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A4D88-B441-DEA6-2476-D5065CD6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4A1042-8246-5B53-87CC-CBFB54A9FFB1}"/>
              </a:ext>
            </a:extLst>
          </p:cNvPr>
          <p:cNvSpPr txBox="1">
            <a:spLocks/>
          </p:cNvSpPr>
          <p:nvPr/>
        </p:nvSpPr>
        <p:spPr>
          <a:xfrm>
            <a:off x="5711708" y="2352637"/>
            <a:ext cx="4346671" cy="1737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44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How it works:</a:t>
            </a:r>
            <a:endParaRPr lang="en-CA" sz="40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/>
            <a:endParaRPr lang="en-CA" sz="1400" dirty="0">
              <a:solidFill>
                <a:srgbClr val="FF9027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9027"/>
                </a:solidFill>
                <a:latin typeface="Poppins Medium" pitchFamily="2" charset="77"/>
                <a:cs typeface="Poppins Medium" pitchFamily="2" charset="77"/>
              </a:rPr>
              <a:t>Weather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9027"/>
                </a:solidFill>
                <a:latin typeface="Poppins Medium" pitchFamily="2" charset="77"/>
                <a:cs typeface="Poppins Medium" pitchFamily="2" charset="77"/>
              </a:rPr>
              <a:t>Duration</a:t>
            </a:r>
            <a:endParaRPr lang="en-CA" sz="3200" u="sng" dirty="0">
              <a:solidFill>
                <a:srgbClr val="FF9027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9027"/>
                </a:solidFill>
                <a:latin typeface="Poppins Medium" pitchFamily="2" charset="77"/>
                <a:cs typeface="Poppins Medium" pitchFamily="2" charset="77"/>
              </a:rPr>
              <a:t>Occasion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89F50E-7A92-C6EC-7A50-A5D7FBFE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56342" y="467656"/>
            <a:ext cx="2835922" cy="5922687"/>
          </a:xfrm>
          <a:prstGeom prst="roundRect">
            <a:avLst>
              <a:gd name="adj" fmla="val 16545"/>
            </a:avLst>
          </a:pr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250E14-7C56-A768-4BBF-AEE59D02EC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6" r="276"/>
          <a:stretch/>
        </p:blipFill>
        <p:spPr>
          <a:xfrm>
            <a:off x="13813745" y="518629"/>
            <a:ext cx="2787108" cy="5820741"/>
          </a:xfrm>
          <a:prstGeom prst="roundRect">
            <a:avLst>
              <a:gd name="adj" fmla="val 16545"/>
            </a:avLst>
          </a:prstGeom>
          <a:effectLst>
            <a:softEdge rad="0"/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E4501FB-5CED-FCCA-27FF-E4C9A8E11424}"/>
              </a:ext>
            </a:extLst>
          </p:cNvPr>
          <p:cNvSpPr txBox="1">
            <a:spLocks/>
          </p:cNvSpPr>
          <p:nvPr/>
        </p:nvSpPr>
        <p:spPr>
          <a:xfrm>
            <a:off x="962928" y="-2317398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Solution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E43D69-9462-B00D-5D37-B90F0B1B4187}"/>
              </a:ext>
            </a:extLst>
          </p:cNvPr>
          <p:cNvSpPr txBox="1">
            <a:spLocks/>
          </p:cNvSpPr>
          <p:nvPr/>
        </p:nvSpPr>
        <p:spPr>
          <a:xfrm>
            <a:off x="1166827" y="9453622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PackPal creates personalized lists using on device AI: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Fast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Accurate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Personal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CE12B0-0555-C7EE-F32E-D28CCAB2E90B}"/>
              </a:ext>
            </a:extLst>
          </p:cNvPr>
          <p:cNvSpPr txBox="1">
            <a:spLocks/>
          </p:cNvSpPr>
          <p:nvPr/>
        </p:nvSpPr>
        <p:spPr>
          <a:xfrm>
            <a:off x="962928" y="-1882056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Market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FFF476-F31A-8084-66AA-0B48EEEC2B06}"/>
              </a:ext>
            </a:extLst>
          </p:cNvPr>
          <p:cNvSpPr txBox="1">
            <a:spLocks/>
          </p:cNvSpPr>
          <p:nvPr/>
        </p:nvSpPr>
        <p:spPr>
          <a:xfrm>
            <a:off x="1508022" y="7206242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The focus Market: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Businesspeople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Frequent Travelers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Family</a:t>
            </a:r>
          </a:p>
          <a:p>
            <a:pPr algn="l">
              <a:lnSpc>
                <a:spcPct val="100000"/>
              </a:lnSpc>
            </a:pPr>
            <a:endParaRPr lang="en-CA" sz="10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>
              <a:lnSpc>
                <a:spcPct val="100000"/>
              </a:lnSpc>
            </a:pPr>
            <a:r>
              <a:rPr lang="en-CA" sz="20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Around 1.4B Travellers Globally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B4EE4C-4BC1-7543-F4D7-66295C43B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10082" b="10082"/>
          <a:stretch/>
        </p:blipFill>
        <p:spPr bwMode="auto">
          <a:xfrm>
            <a:off x="14704628" y="3940346"/>
            <a:ext cx="2528300" cy="252459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FDF63-AB0B-5CA5-1921-5508770F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t="16738" b="16738"/>
          <a:stretch/>
        </p:blipFill>
        <p:spPr bwMode="auto">
          <a:xfrm>
            <a:off x="12700442" y="1340305"/>
            <a:ext cx="2226606" cy="2223340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C7DB7E-7349-8A67-939A-7A2B73C8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16618" r="16618"/>
          <a:stretch/>
        </p:blipFill>
        <p:spPr bwMode="auto">
          <a:xfrm>
            <a:off x="15336703" y="-1065137"/>
            <a:ext cx="2528300" cy="252459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05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A4D88-B441-DEA6-2476-D5065CD6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DEE6B6-9931-2835-70ED-D7461C1E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0082" b="10082"/>
          <a:stretch/>
        </p:blipFill>
        <p:spPr bwMode="auto">
          <a:xfrm>
            <a:off x="8935493" y="3674659"/>
            <a:ext cx="2528300" cy="252459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64A1042-8246-5B53-87CC-CBFB54A9FFB1}"/>
              </a:ext>
            </a:extLst>
          </p:cNvPr>
          <p:cNvSpPr txBox="1">
            <a:spLocks/>
          </p:cNvSpPr>
          <p:nvPr/>
        </p:nvSpPr>
        <p:spPr>
          <a:xfrm>
            <a:off x="948839" y="958548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Market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51A03-BEE0-3C92-ACB9-093D6F9D7E23}"/>
              </a:ext>
            </a:extLst>
          </p:cNvPr>
          <p:cNvSpPr txBox="1">
            <a:spLocks/>
          </p:cNvSpPr>
          <p:nvPr/>
        </p:nvSpPr>
        <p:spPr>
          <a:xfrm>
            <a:off x="1508022" y="2456357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The focus Market: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Businesspeople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Frequent Travelers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Family</a:t>
            </a:r>
          </a:p>
          <a:p>
            <a:pPr algn="l">
              <a:lnSpc>
                <a:spcPct val="100000"/>
              </a:lnSpc>
            </a:pPr>
            <a:endParaRPr lang="en-CA" sz="10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>
              <a:lnSpc>
                <a:spcPct val="100000"/>
              </a:lnSpc>
            </a:pPr>
            <a:r>
              <a:rPr lang="en-CA" sz="20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Around 1.4B Travellers Globally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FFEE5-B4A2-2236-86B9-29DC30483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16738" b="16738"/>
          <a:stretch/>
        </p:blipFill>
        <p:spPr bwMode="auto">
          <a:xfrm>
            <a:off x="7137781" y="2909797"/>
            <a:ext cx="2226606" cy="2223340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C7849-482D-9153-2919-AF235D198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16618" r="16618"/>
          <a:stretch/>
        </p:blipFill>
        <p:spPr bwMode="auto">
          <a:xfrm>
            <a:off x="8935492" y="1283428"/>
            <a:ext cx="2528300" cy="252459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405934-33F5-AF5E-2B8B-97C46B618D3B}"/>
              </a:ext>
            </a:extLst>
          </p:cNvPr>
          <p:cNvSpPr txBox="1">
            <a:spLocks/>
          </p:cNvSpPr>
          <p:nvPr/>
        </p:nvSpPr>
        <p:spPr>
          <a:xfrm>
            <a:off x="3705489" y="-3817067"/>
            <a:ext cx="4346671" cy="1737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44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How it works:</a:t>
            </a:r>
            <a:endParaRPr lang="en-CA" sz="40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/>
            <a:endParaRPr lang="en-CA" sz="1400" dirty="0">
              <a:solidFill>
                <a:srgbClr val="FF9027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9027"/>
                </a:solidFill>
                <a:latin typeface="Poppins Medium" pitchFamily="2" charset="77"/>
                <a:cs typeface="Poppins Medium" pitchFamily="2" charset="77"/>
              </a:rPr>
              <a:t>Weather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9027"/>
                </a:solidFill>
                <a:latin typeface="Poppins Medium" pitchFamily="2" charset="77"/>
                <a:cs typeface="Poppins Medium" pitchFamily="2" charset="77"/>
              </a:rPr>
              <a:t>Duration</a:t>
            </a:r>
            <a:endParaRPr lang="en-CA" sz="3200" u="sng" dirty="0">
              <a:solidFill>
                <a:srgbClr val="FF9027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9027"/>
                </a:solidFill>
                <a:latin typeface="Poppins Medium" pitchFamily="2" charset="77"/>
                <a:cs typeface="Poppins Medium" pitchFamily="2" charset="77"/>
              </a:rPr>
              <a:t>Occasion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A7301-2119-76C6-3765-95A0627671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598297" y="467656"/>
            <a:ext cx="2835922" cy="5922687"/>
          </a:xfrm>
          <a:prstGeom prst="roundRect">
            <a:avLst>
              <a:gd name="adj" fmla="val 16545"/>
            </a:avLst>
          </a:pr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31601-878A-1275-1AD7-EBC19AC11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16618" r="16618"/>
          <a:stretch/>
        </p:blipFill>
        <p:spPr bwMode="auto">
          <a:xfrm>
            <a:off x="8251084" y="7524368"/>
            <a:ext cx="2679747" cy="2675817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1079330-645E-371B-9887-597E705C95DA}"/>
              </a:ext>
            </a:extLst>
          </p:cNvPr>
          <p:cNvSpPr txBox="1">
            <a:spLocks/>
          </p:cNvSpPr>
          <p:nvPr/>
        </p:nvSpPr>
        <p:spPr>
          <a:xfrm>
            <a:off x="-9082668" y="2456357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Free App: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Premium Upgrade for more customization and alerts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And charges of better AI</a:t>
            </a:r>
          </a:p>
          <a:p>
            <a:pPr algn="l">
              <a:lnSpc>
                <a:spcPct val="100000"/>
              </a:lnSpc>
            </a:pPr>
            <a:endParaRPr lang="en-CA" sz="10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>
              <a:lnSpc>
                <a:spcPct val="100000"/>
              </a:lnSpc>
            </a:pPr>
            <a:r>
              <a:rPr lang="en-CA" sz="20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This will help sustain ai and weather costs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6E06326-E674-49B4-D411-AE6FAF96D9A6}"/>
              </a:ext>
            </a:extLst>
          </p:cNvPr>
          <p:cNvSpPr txBox="1">
            <a:spLocks/>
          </p:cNvSpPr>
          <p:nvPr/>
        </p:nvSpPr>
        <p:spPr>
          <a:xfrm>
            <a:off x="1101239" y="-4293578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15502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59B18-4635-309F-A3AE-9BD83BC56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DC7292-41CE-9935-1F00-459F7944469D}"/>
              </a:ext>
            </a:extLst>
          </p:cNvPr>
          <p:cNvSpPr txBox="1">
            <a:spLocks/>
          </p:cNvSpPr>
          <p:nvPr/>
        </p:nvSpPr>
        <p:spPr>
          <a:xfrm>
            <a:off x="948839" y="-4991890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Market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B7AA5-7300-2FEB-6AD3-EF08482ED9B6}"/>
              </a:ext>
            </a:extLst>
          </p:cNvPr>
          <p:cNvSpPr txBox="1">
            <a:spLocks/>
          </p:cNvSpPr>
          <p:nvPr/>
        </p:nvSpPr>
        <p:spPr>
          <a:xfrm>
            <a:off x="1508022" y="2456357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Free App: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Premium Upgrade for more customization and alerts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And charges of better AI</a:t>
            </a:r>
          </a:p>
          <a:p>
            <a:pPr algn="l">
              <a:lnSpc>
                <a:spcPct val="100000"/>
              </a:lnSpc>
            </a:pPr>
            <a:endParaRPr lang="en-CA" sz="10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>
              <a:lnSpc>
                <a:spcPct val="100000"/>
              </a:lnSpc>
            </a:pPr>
            <a:r>
              <a:rPr lang="en-CA" sz="20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This will help sustain ai and weather costs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7C04A-BC3B-FD85-7755-B9C6C9B62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6618" r="16618"/>
          <a:stretch/>
        </p:blipFill>
        <p:spPr bwMode="auto">
          <a:xfrm>
            <a:off x="8052160" y="2850352"/>
            <a:ext cx="2947722" cy="2943399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00961-876A-2957-86F0-FD83E66C6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10082" b="10082"/>
          <a:stretch/>
        </p:blipFill>
        <p:spPr bwMode="auto">
          <a:xfrm>
            <a:off x="14876917" y="3615214"/>
            <a:ext cx="2528300" cy="252459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5F1BA1-3C67-0579-A2C5-F15B5B91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16738" b="16738"/>
          <a:stretch/>
        </p:blipFill>
        <p:spPr bwMode="auto">
          <a:xfrm>
            <a:off x="13079205" y="2850352"/>
            <a:ext cx="2226606" cy="2223340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B25D3-1A9E-D8EF-CD4C-90DBBF393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16618" r="16618"/>
          <a:stretch/>
        </p:blipFill>
        <p:spPr bwMode="auto">
          <a:xfrm>
            <a:off x="14876916" y="1223983"/>
            <a:ext cx="2528300" cy="2524591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A962743-B728-FDF8-F698-D597E8DF18FA}"/>
              </a:ext>
            </a:extLst>
          </p:cNvPr>
          <p:cNvSpPr txBox="1">
            <a:spLocks/>
          </p:cNvSpPr>
          <p:nvPr/>
        </p:nvSpPr>
        <p:spPr>
          <a:xfrm>
            <a:off x="1101239" y="1110948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Business Model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C439A47-3C5D-C231-9C4D-5FB14451A551}"/>
              </a:ext>
            </a:extLst>
          </p:cNvPr>
          <p:cNvSpPr txBox="1">
            <a:spLocks/>
          </p:cNvSpPr>
          <p:nvPr/>
        </p:nvSpPr>
        <p:spPr>
          <a:xfrm>
            <a:off x="-6711028" y="3748574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The focus Market: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Businesspeople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Frequent Travelers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Family</a:t>
            </a:r>
          </a:p>
          <a:p>
            <a:pPr algn="l">
              <a:lnSpc>
                <a:spcPct val="100000"/>
              </a:lnSpc>
            </a:pPr>
            <a:endParaRPr lang="en-CA" sz="10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>
              <a:lnSpc>
                <a:spcPct val="100000"/>
              </a:lnSpc>
            </a:pPr>
            <a:r>
              <a:rPr lang="en-CA" sz="20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Around 1.4B Travellers Globally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1C43D3F-58C4-AD06-7002-5FC2C77C7B79}"/>
              </a:ext>
            </a:extLst>
          </p:cNvPr>
          <p:cNvSpPr txBox="1">
            <a:spLocks/>
          </p:cNvSpPr>
          <p:nvPr/>
        </p:nvSpPr>
        <p:spPr>
          <a:xfrm>
            <a:off x="1660422" y="9025893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Codebase: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Swift,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SwiftUI</a:t>
            </a: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CoreML</a:t>
            </a: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MobileBERT</a:t>
            </a:r>
            <a:endParaRPr lang="en-CA" sz="25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Along with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api’s</a:t>
            </a: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 for weather</a:t>
            </a:r>
          </a:p>
          <a:p>
            <a:pPr algn="l">
              <a:lnSpc>
                <a:spcPct val="100000"/>
              </a:lnSpc>
            </a:pPr>
            <a:endParaRPr lang="en-CA" sz="10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>
              <a:lnSpc>
                <a:spcPct val="100000"/>
              </a:lnSpc>
            </a:pPr>
            <a:r>
              <a:rPr lang="en-CA" sz="20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This will let us properly implement the new liquid glass effect in this app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255424-4729-9004-79E2-B56E0ECD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12458" r="12458"/>
          <a:stretch/>
        </p:blipFill>
        <p:spPr bwMode="auto">
          <a:xfrm>
            <a:off x="8204560" y="8325873"/>
            <a:ext cx="2947722" cy="2943399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9E12C80-2009-8ACA-83ED-708CE5CB4B4E}"/>
              </a:ext>
            </a:extLst>
          </p:cNvPr>
          <p:cNvSpPr txBox="1">
            <a:spLocks/>
          </p:cNvSpPr>
          <p:nvPr/>
        </p:nvSpPr>
        <p:spPr>
          <a:xfrm>
            <a:off x="1253639" y="-3080057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2672500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22BA-08CC-BB9B-F1E6-B81A39E1C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351C-27EF-577E-1AB0-4F05DA7110B2}"/>
              </a:ext>
            </a:extLst>
          </p:cNvPr>
          <p:cNvSpPr txBox="1">
            <a:spLocks/>
          </p:cNvSpPr>
          <p:nvPr/>
        </p:nvSpPr>
        <p:spPr>
          <a:xfrm>
            <a:off x="-13837995" y="2456357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Free App: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Premium Upgrade for more customization and alerts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And charges of better AI</a:t>
            </a:r>
          </a:p>
          <a:p>
            <a:pPr algn="l">
              <a:lnSpc>
                <a:spcPct val="100000"/>
              </a:lnSpc>
            </a:pPr>
            <a:endParaRPr lang="en-CA" sz="10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>
              <a:lnSpc>
                <a:spcPct val="100000"/>
              </a:lnSpc>
            </a:pPr>
            <a:r>
              <a:rPr lang="en-CA" sz="20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This will help sustain ai and weather costs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CCD14-10FD-AB53-ACC3-86CCC637F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6618" r="16618"/>
          <a:stretch/>
        </p:blipFill>
        <p:spPr bwMode="auto">
          <a:xfrm>
            <a:off x="16639572" y="2850352"/>
            <a:ext cx="2947722" cy="2943399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B0968E0-A740-C2A4-E0B1-F3329FF57DA7}"/>
              </a:ext>
            </a:extLst>
          </p:cNvPr>
          <p:cNvSpPr txBox="1">
            <a:spLocks/>
          </p:cNvSpPr>
          <p:nvPr/>
        </p:nvSpPr>
        <p:spPr>
          <a:xfrm>
            <a:off x="-13847213" y="753140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Business Model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377F13-6254-A2E6-354A-D3F81D5F3BEC}"/>
              </a:ext>
            </a:extLst>
          </p:cNvPr>
          <p:cNvSpPr txBox="1">
            <a:spLocks/>
          </p:cNvSpPr>
          <p:nvPr/>
        </p:nvSpPr>
        <p:spPr>
          <a:xfrm>
            <a:off x="1508022" y="2456357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Codebase: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Swift,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SwiftUI</a:t>
            </a: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CoreML</a:t>
            </a: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MobileBERT</a:t>
            </a:r>
            <a:endParaRPr lang="en-CA" sz="25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Along with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api’s</a:t>
            </a: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 for weather</a:t>
            </a:r>
          </a:p>
          <a:p>
            <a:pPr algn="l">
              <a:lnSpc>
                <a:spcPct val="100000"/>
              </a:lnSpc>
            </a:pPr>
            <a:endParaRPr lang="en-CA" sz="10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>
              <a:lnSpc>
                <a:spcPct val="100000"/>
              </a:lnSpc>
            </a:pPr>
            <a:r>
              <a:rPr lang="en-CA" sz="20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This will let us properly implement the new liquid glass effect in this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FA478-1890-F678-1352-EA89FE19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12458" r="12458"/>
          <a:stretch/>
        </p:blipFill>
        <p:spPr bwMode="auto">
          <a:xfrm>
            <a:off x="8052160" y="2850352"/>
            <a:ext cx="2947722" cy="2943399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253D83C-F3B7-72D6-0A54-593E78C37BFD}"/>
              </a:ext>
            </a:extLst>
          </p:cNvPr>
          <p:cNvSpPr txBox="1">
            <a:spLocks/>
          </p:cNvSpPr>
          <p:nvPr/>
        </p:nvSpPr>
        <p:spPr>
          <a:xfrm>
            <a:off x="1101239" y="1110948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Tech Stack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8CEB12-4F97-7830-0CD5-0B9502E4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665" y="10414308"/>
            <a:ext cx="12192000" cy="1737795"/>
          </a:xfrm>
        </p:spPr>
        <p:txBody>
          <a:bodyPr>
            <a:noAutofit/>
          </a:bodyPr>
          <a:lstStyle/>
          <a:p>
            <a:r>
              <a:rPr lang="en-CA" sz="165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PackPal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3A1982-B62B-288B-F52B-5FFFEEE1F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646" y="-11463335"/>
            <a:ext cx="3919514" cy="8185716"/>
          </a:xfrm>
          <a:prstGeom prst="roundRect">
            <a:avLst>
              <a:gd name="adj" fmla="val 16545"/>
            </a:avLst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54613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D858-DD4E-FAAA-9ECA-24D518105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E888D-2E51-2BAE-BF66-B62C21DD9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665" y="3948185"/>
            <a:ext cx="12192000" cy="1737795"/>
          </a:xfrm>
        </p:spPr>
        <p:txBody>
          <a:bodyPr>
            <a:noAutofit/>
          </a:bodyPr>
          <a:lstStyle/>
          <a:p>
            <a:r>
              <a:rPr lang="en-CA" sz="165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PackPal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2ECC5-7CE3-BE0F-A575-6050F62A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578" y="-4258991"/>
            <a:ext cx="3919514" cy="8185716"/>
          </a:xfrm>
          <a:prstGeom prst="roundRect">
            <a:avLst>
              <a:gd name="adj" fmla="val 16545"/>
            </a:avLst>
          </a:prstGeom>
          <a:effectLst>
            <a:softEdge rad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027842-E08E-2CF7-BDB0-65A6DBD57D9C}"/>
              </a:ext>
            </a:extLst>
          </p:cNvPr>
          <p:cNvSpPr txBox="1">
            <a:spLocks/>
          </p:cNvSpPr>
          <p:nvPr/>
        </p:nvSpPr>
        <p:spPr>
          <a:xfrm>
            <a:off x="-11230206" y="2082490"/>
            <a:ext cx="5957752" cy="186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CA" sz="2500" u="sng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Codebase:</a:t>
            </a:r>
          </a:p>
          <a:p>
            <a:pPr algn="l">
              <a:lnSpc>
                <a:spcPct val="100000"/>
              </a:lnSpc>
            </a:pPr>
            <a:endParaRPr lang="en-CA" sz="600" u="sng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Swift,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SwiftUI</a:t>
            </a: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CoreML</a:t>
            </a: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MobileBERT</a:t>
            </a:r>
            <a:endParaRPr lang="en-CA" sz="25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Along with </a:t>
            </a:r>
            <a:r>
              <a:rPr lang="en-CA" sz="2500" dirty="0" err="1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api’s</a:t>
            </a:r>
            <a:r>
              <a:rPr lang="en-CA" sz="25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 for weather</a:t>
            </a:r>
          </a:p>
          <a:p>
            <a:pPr algn="l">
              <a:lnSpc>
                <a:spcPct val="100000"/>
              </a:lnSpc>
            </a:pPr>
            <a:endParaRPr lang="en-CA" sz="1000" dirty="0">
              <a:solidFill>
                <a:srgbClr val="FF9027"/>
              </a:solidFill>
              <a:latin typeface="Poppins" pitchFamily="2" charset="77"/>
              <a:cs typeface="Poppins" pitchFamily="2" charset="77"/>
            </a:endParaRPr>
          </a:p>
          <a:p>
            <a:pPr algn="l">
              <a:lnSpc>
                <a:spcPct val="100000"/>
              </a:lnSpc>
            </a:pPr>
            <a:r>
              <a:rPr lang="en-CA" sz="2000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This will let us properly implement the new liquid glass effect in this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F3ED9-C1A2-C205-5DD2-6092F9CD4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12458" r="12458"/>
          <a:stretch/>
        </p:blipFill>
        <p:spPr bwMode="auto">
          <a:xfrm>
            <a:off x="19246633" y="2742581"/>
            <a:ext cx="2947722" cy="2943399"/>
          </a:xfrm>
          <a:prstGeom prst="roundRect">
            <a:avLst>
              <a:gd name="adj" fmla="val 10318"/>
            </a:avLst>
          </a:prstGeom>
          <a:noFill/>
          <a:ln w="19050">
            <a:solidFill>
              <a:srgbClr val="000000"/>
            </a:solidFill>
          </a:ln>
          <a:effectLst>
            <a:outerShdw blurRad="131009" dist="99554" dir="2700000" algn="tl" rotWithShape="0">
              <a:prstClr val="black">
                <a:alpha val="46242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15C638-C346-79E9-A41D-9DDD31D19467}"/>
              </a:ext>
            </a:extLst>
          </p:cNvPr>
          <p:cNvSpPr txBox="1">
            <a:spLocks/>
          </p:cNvSpPr>
          <p:nvPr/>
        </p:nvSpPr>
        <p:spPr>
          <a:xfrm>
            <a:off x="-12642470" y="612184"/>
            <a:ext cx="9859969" cy="1252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9000" b="1" dirty="0">
                <a:solidFill>
                  <a:srgbClr val="FF9027"/>
                </a:solidFill>
                <a:latin typeface="Poppins" pitchFamily="2" charset="77"/>
                <a:cs typeface="Poppins" pitchFamily="2" charset="77"/>
              </a:rPr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10988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518</Words>
  <Application>Microsoft Macintosh PowerPoint</Application>
  <PresentationFormat>Widescreen</PresentationFormat>
  <Paragraphs>142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Poppins</vt:lpstr>
      <vt:lpstr>Poppins Medium</vt:lpstr>
      <vt:lpstr>Office Theme</vt:lpstr>
      <vt:lpstr>PackPal</vt:lpstr>
      <vt:lpstr>PackPal</vt:lpstr>
      <vt:lpstr>PackPal</vt:lpstr>
      <vt:lpstr>PowerPoint Presentation</vt:lpstr>
      <vt:lpstr>PowerPoint Presentation</vt:lpstr>
      <vt:lpstr>PowerPoint Presentation</vt:lpstr>
      <vt:lpstr>PowerPoint Presentation</vt:lpstr>
      <vt:lpstr>PackPal</vt:lpstr>
      <vt:lpstr>PackPal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Joshi, Kishan</dc:creator>
  <cp:lastModifiedBy>Joshi, Kishan</cp:lastModifiedBy>
  <cp:revision>4</cp:revision>
  <dcterms:created xsi:type="dcterms:W3CDTF">2025-07-19T14:52:41Z</dcterms:created>
  <dcterms:modified xsi:type="dcterms:W3CDTF">2025-10-06T03:07:56Z</dcterms:modified>
</cp:coreProperties>
</file>